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64" autoAdjust="0"/>
    <p:restoredTop sz="94671" autoAdjust="0"/>
  </p:normalViewPr>
  <p:slideViewPr>
    <p:cSldViewPr>
      <p:cViewPr varScale="1">
        <p:scale>
          <a:sx n="51" d="100"/>
          <a:sy n="51" d="100"/>
        </p:scale>
        <p:origin x="-49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71C568-D9F5-4229-8CEE-E97EE9D14608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F897B5-9C9D-4F23-9C2C-A087EFA9D58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5D419-D70B-4BD0-A479-BD5633205296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5D419-D70B-4BD0-A479-BD5633205296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D94D82B-D43E-4B87-A1DA-D6A23812893C}" type="datetimeFigureOut">
              <a:rPr lang="en-US" smtClean="0"/>
              <a:t>4/23/2012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0897AD-C47C-441C-883C-1928C603F2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iwb-resources.blogspot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Divisibility Rules</a:t>
            </a: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6019800"/>
            <a:ext cx="7772400" cy="457200"/>
          </a:xfrm>
        </p:spPr>
        <p:txBody>
          <a:bodyPr/>
          <a:lstStyle/>
          <a:p>
            <a:r>
              <a:rPr lang="en-US" dirty="0" smtClean="0"/>
              <a:t>iwb-resources.blogspot.com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785248" y="3951982"/>
            <a:ext cx="598715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How to Check for Divisibility</a:t>
            </a:r>
          </a:p>
          <a:p>
            <a:endParaRPr lang="en-US" sz="3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0" presetClass="exit" presetSubtype="0" accel="10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2" grpId="2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183880" cy="612648"/>
          </a:xfrm>
        </p:spPr>
        <p:txBody>
          <a:bodyPr>
            <a:noAutofit/>
          </a:bodyPr>
          <a:lstStyle/>
          <a:p>
            <a:r>
              <a:rPr lang="en-US" sz="3200" dirty="0" smtClean="0"/>
              <a:t>If the number is divisible by </a:t>
            </a:r>
            <a:r>
              <a:rPr lang="en-US" sz="3200" dirty="0" smtClean="0"/>
              <a:t>2 and </a:t>
            </a:r>
            <a:r>
              <a:rPr lang="en-US" sz="3200" dirty="0" smtClean="0"/>
              <a:t>3</a:t>
            </a:r>
            <a:endParaRPr lang="en-US" sz="3200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71800" y="9906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3657600" y="1679448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4800" dirty="0"/>
              <a:t>7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4191000" y="1676400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lang="en-US" sz="4800" dirty="0"/>
              <a:t>4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724400" y="1679448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304800" y="2514600"/>
            <a:ext cx="8382000" cy="1066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744 is divisible by 2 and 3.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000" y="3505200"/>
            <a:ext cx="836350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/>
              <a:t>Therefore; 744 </a:t>
            </a:r>
            <a:r>
              <a:rPr lang="en-US" sz="4000" dirty="0"/>
              <a:t>is divisible by </a:t>
            </a:r>
            <a:r>
              <a:rPr lang="en-US" sz="4000" dirty="0" smtClean="0"/>
              <a:t>6.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0" dur="1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37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BC71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/>
      <p:bldP spid="45" grpId="0" build="p"/>
      <p:bldP spid="46" grpId="0" build="p"/>
      <p:bldP spid="47" grpId="0" build="p"/>
      <p:bldP spid="49" grpId="0" build="p"/>
      <p:bldP spid="50" grpId="0"/>
      <p:bldP spid="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/>
          <a:lstStyle/>
          <a:p>
            <a:r>
              <a:rPr lang="en-US" dirty="0" smtClean="0"/>
              <a:t>If the number is divisible by 2 and 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6?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11430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5877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346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7432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7432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5777026" y="2370308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492514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0" y="31964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1470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5777026" y="3055203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31774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24000" y="3798844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372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5777026" y="3657600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7798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524000" y="44156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1690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2"/>
          <p:cNvGrpSpPr/>
          <p:nvPr/>
        </p:nvGrpSpPr>
        <p:grpSpPr>
          <a:xfrm>
            <a:off x="5777026" y="4274403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43966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24000" y="50252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90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39"/>
          <p:cNvGrpSpPr/>
          <p:nvPr/>
        </p:nvGrpSpPr>
        <p:grpSpPr>
          <a:xfrm>
            <a:off x="5777026" y="4884003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50062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Divisible by 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specific rule. It can be done through manual division.</a:t>
            </a:r>
            <a:endParaRPr lang="en-US" dirty="0" smtClean="0"/>
          </a:p>
          <a:p>
            <a:pPr algn="ctr"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Divisible by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If the last three digits are divisible by 8</a:t>
            </a:r>
          </a:p>
          <a:p>
            <a:r>
              <a:rPr lang="en-US" sz="3600" dirty="0" smtClean="0"/>
              <a:t>If the number is divisible by </a:t>
            </a:r>
            <a:r>
              <a:rPr lang="en-US" sz="3600" dirty="0" smtClean="0"/>
              <a:t>2, </a:t>
            </a:r>
            <a:r>
              <a:rPr lang="en-US" sz="3200" dirty="0" smtClean="0"/>
              <a:t>then </a:t>
            </a:r>
            <a:r>
              <a:rPr lang="en-US" sz="3200" dirty="0" smtClean="0"/>
              <a:t>by 2 again, and then by 2 again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8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8?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4572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122444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64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2778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2778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5777026" y="1905000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0272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0" y="27311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360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8865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8865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5777026" y="2589895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27121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24000" y="3333536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564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488984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488984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5777026" y="3192292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314498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524000" y="39503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5241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1057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1057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2"/>
          <p:cNvGrpSpPr/>
          <p:nvPr/>
        </p:nvGrpSpPr>
        <p:grpSpPr>
          <a:xfrm>
            <a:off x="5777026" y="3809095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39313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24000" y="45599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976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7153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7153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39"/>
          <p:cNvGrpSpPr/>
          <p:nvPr/>
        </p:nvGrpSpPr>
        <p:grpSpPr>
          <a:xfrm>
            <a:off x="5777026" y="4418695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45409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Divisible by 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The same as </a:t>
            </a:r>
            <a:r>
              <a:rPr lang="en-US" sz="3600" dirty="0" smtClean="0"/>
              <a:t>dividing by 3</a:t>
            </a:r>
          </a:p>
          <a:p>
            <a:r>
              <a:rPr lang="en-US" sz="3600" dirty="0" smtClean="0"/>
              <a:t>Add up </a:t>
            </a:r>
            <a:r>
              <a:rPr lang="en-US" sz="3600" dirty="0" smtClean="0"/>
              <a:t>all the digits</a:t>
            </a:r>
            <a:endParaRPr lang="en-US" sz="3600" dirty="0" smtClean="0"/>
          </a:p>
          <a:p>
            <a:r>
              <a:rPr lang="en-US" sz="3600" dirty="0" smtClean="0"/>
              <a:t>If that number is divisible by 9 then </a:t>
            </a:r>
            <a:r>
              <a:rPr lang="en-US" sz="3600" dirty="0" smtClean="0"/>
              <a:t>it is </a:t>
            </a:r>
            <a:r>
              <a:rPr lang="en-US" sz="3600" dirty="0" smtClean="0"/>
              <a:t>divisible by 9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9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2954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9?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4572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122444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665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2778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2778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" name="Group 13"/>
          <p:cNvGrpSpPr/>
          <p:nvPr/>
        </p:nvGrpSpPr>
        <p:grpSpPr>
          <a:xfrm>
            <a:off x="5777026" y="1905000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0272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0" y="27311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1560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8865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8865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8"/>
          <p:cNvGrpSpPr/>
          <p:nvPr/>
        </p:nvGrpSpPr>
        <p:grpSpPr>
          <a:xfrm>
            <a:off x="5777026" y="2589895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27121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24000" y="3333536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585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488984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488984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25"/>
          <p:cNvGrpSpPr/>
          <p:nvPr/>
        </p:nvGrpSpPr>
        <p:grpSpPr>
          <a:xfrm>
            <a:off x="5777026" y="3192292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314498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524000" y="39503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1246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1057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1057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32"/>
          <p:cNvGrpSpPr/>
          <p:nvPr/>
        </p:nvGrpSpPr>
        <p:grpSpPr>
          <a:xfrm>
            <a:off x="5777026" y="3809095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39313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24000" y="45599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5868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7153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7153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9"/>
          <p:cNvGrpSpPr/>
          <p:nvPr/>
        </p:nvGrpSpPr>
        <p:grpSpPr>
          <a:xfrm>
            <a:off x="5777026" y="4418695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45409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10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/>
          <a:lstStyle/>
          <a:p>
            <a:r>
              <a:rPr lang="en-US" dirty="0" smtClean="0"/>
              <a:t>If the number </a:t>
            </a:r>
            <a:r>
              <a:rPr lang="en-US" dirty="0" smtClean="0"/>
              <a:t>ends with a 0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10?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11430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5877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340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7432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7432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5777026" y="2370308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492514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0" y="31964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9670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5777026" y="3055203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31774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24000" y="3798844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1025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5777026" y="3657600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7798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524000" y="44156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803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2"/>
          <p:cNvGrpSpPr/>
          <p:nvPr/>
        </p:nvGrpSpPr>
        <p:grpSpPr>
          <a:xfrm>
            <a:off x="5777026" y="4274403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43966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24000" y="50252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6006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39"/>
          <p:cNvGrpSpPr/>
          <p:nvPr/>
        </p:nvGrpSpPr>
        <p:grpSpPr>
          <a:xfrm>
            <a:off x="5777026" y="4884003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50062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546768"/>
            <a:ext cx="5010150" cy="562543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Oval Callout 3"/>
          <p:cNvSpPr/>
          <p:nvPr/>
        </p:nvSpPr>
        <p:spPr>
          <a:xfrm>
            <a:off x="2133600" y="228600"/>
            <a:ext cx="6781800" cy="2590800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en-US" sz="36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That’s all for today.</a:t>
            </a:r>
            <a:endParaRPr lang="en-US" sz="3600" dirty="0"/>
          </a:p>
        </p:txBody>
      </p:sp>
      <p:sp>
        <p:nvSpPr>
          <p:cNvPr id="6" name="Oval Callout 5"/>
          <p:cNvSpPr/>
          <p:nvPr/>
        </p:nvSpPr>
        <p:spPr>
          <a:xfrm>
            <a:off x="2362200" y="5257800"/>
            <a:ext cx="6477000" cy="1143000"/>
          </a:xfrm>
          <a:prstGeom prst="wedgeEllipseCallout">
            <a:avLst>
              <a:gd name="adj1" fmla="val -6032"/>
              <a:gd name="adj2" fmla="val -9879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/>
              <a:t>See you again next time.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2800" dirty="0" smtClean="0"/>
              <a:t>By</a:t>
            </a:r>
            <a:br>
              <a:rPr lang="en-US" sz="2800" dirty="0" smtClean="0"/>
            </a:br>
            <a:r>
              <a:rPr lang="en-US" sz="2800" dirty="0" smtClean="0"/>
              <a:t>Sanny </a:t>
            </a:r>
            <a:r>
              <a:rPr lang="en-US" sz="2800" dirty="0" err="1" smtClean="0"/>
              <a:t>Tendilla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800" dirty="0" smtClean="0">
                <a:hlinkClick r:id="rId3"/>
              </a:rPr>
              <a:t>Interactive Whiteboard Resources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>
              <a:solidFill>
                <a:schemeClr val="accent3">
                  <a:lumMod val="8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22531" name="Subtitle 2"/>
          <p:cNvSpPr>
            <a:spLocks noGrp="1"/>
          </p:cNvSpPr>
          <p:nvPr>
            <p:ph type="subTitle" idx="1"/>
          </p:nvPr>
        </p:nvSpPr>
        <p:spPr>
          <a:xfrm>
            <a:off x="1371600" y="5943600"/>
            <a:ext cx="7467600" cy="457200"/>
          </a:xfrm>
        </p:spPr>
        <p:txBody>
          <a:bodyPr>
            <a:normAutofit/>
          </a:bodyPr>
          <a:lstStyle/>
          <a:p>
            <a:r>
              <a:rPr lang="en-US" sz="2400" dirty="0" smtClean="0"/>
              <a:t>http:iwb-resources.blogspot.com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</a:t>
            </a:r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/>
          <a:lstStyle/>
          <a:p>
            <a:r>
              <a:rPr lang="en-US" dirty="0" smtClean="0"/>
              <a:t>All numbers are divisible by 1.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1?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11430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25115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34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667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667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777026" y="2370308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492514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981200" y="31964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57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18"/>
          <p:cNvGrpSpPr/>
          <p:nvPr/>
        </p:nvGrpSpPr>
        <p:grpSpPr>
          <a:xfrm>
            <a:off x="5777026" y="3055203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31774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981200" y="3798844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106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777026" y="3657600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7798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981200" y="44156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/>
              <a:t>2</a:t>
            </a:r>
            <a:endParaRPr lang="en-US" sz="2800" dirty="0" smtClean="0"/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3" name="Group 32"/>
          <p:cNvGrpSpPr/>
          <p:nvPr/>
        </p:nvGrpSpPr>
        <p:grpSpPr>
          <a:xfrm>
            <a:off x="5777026" y="4274403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43966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981200" y="50252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911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40" name="Group 39"/>
          <p:cNvGrpSpPr/>
          <p:nvPr/>
        </p:nvGrpSpPr>
        <p:grpSpPr>
          <a:xfrm>
            <a:off x="5777026" y="4884003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50062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Divisible by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1527048"/>
          </a:xfrm>
        </p:spPr>
        <p:txBody>
          <a:bodyPr/>
          <a:lstStyle/>
          <a:p>
            <a:r>
              <a:rPr lang="en-US" dirty="0" smtClean="0"/>
              <a:t>All even numbers are divisible by </a:t>
            </a:r>
            <a:r>
              <a:rPr lang="en-US" dirty="0" smtClean="0"/>
              <a:t>2.</a:t>
            </a:r>
            <a:endParaRPr lang="en-US" dirty="0" smtClean="0"/>
          </a:p>
          <a:p>
            <a:r>
              <a:rPr lang="en-US" dirty="0" smtClean="0"/>
              <a:t>Even numbers are numbers that end with either 2, 4, 6, 8, or </a:t>
            </a:r>
            <a:r>
              <a:rPr lang="en-US" dirty="0" smtClean="0"/>
              <a:t>0.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895600" y="19050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95400" y="25115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642</a:t>
            </a:r>
          </a:p>
        </p:txBody>
      </p:sp>
      <p:sp>
        <p:nvSpPr>
          <p:cNvPr id="6" name="Action Button: Custom 5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667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7" name="Action Button: Custom 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667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5777026" y="2370308"/>
            <a:ext cx="936522" cy="830997"/>
            <a:chOff x="5777026" y="2370308"/>
            <a:chExt cx="936522" cy="830997"/>
          </a:xfrm>
        </p:grpSpPr>
        <p:sp>
          <p:nvSpPr>
            <p:cNvPr id="9" name="Rectangle 8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1" name="Rectangle 10"/>
          <p:cNvSpPr/>
          <p:nvPr/>
        </p:nvSpPr>
        <p:spPr>
          <a:xfrm>
            <a:off x="6891801" y="2492514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1295400" y="31973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1204</a:t>
            </a:r>
          </a:p>
        </p:txBody>
      </p:sp>
      <p:sp>
        <p:nvSpPr>
          <p:cNvPr id="13" name="Action Button: Custom 12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4" name="Action Button: Custom 1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5777026" y="3055203"/>
            <a:ext cx="936522" cy="830997"/>
            <a:chOff x="5777026" y="2370308"/>
            <a:chExt cx="936522" cy="830997"/>
          </a:xfrm>
        </p:grpSpPr>
        <p:sp>
          <p:nvSpPr>
            <p:cNvPr id="16" name="Rectangle 15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8" name="Rectangle 17"/>
          <p:cNvSpPr/>
          <p:nvPr/>
        </p:nvSpPr>
        <p:spPr>
          <a:xfrm>
            <a:off x="6891801" y="31774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9" name="Content Placeholder 2"/>
          <p:cNvSpPr txBox="1">
            <a:spLocks/>
          </p:cNvSpPr>
          <p:nvPr/>
        </p:nvSpPr>
        <p:spPr>
          <a:xfrm>
            <a:off x="1295400" y="3810000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345</a:t>
            </a:r>
          </a:p>
        </p:txBody>
      </p:sp>
      <p:sp>
        <p:nvSpPr>
          <p:cNvPr id="20" name="Action Button: Custom 1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9624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1" name="Action Button: Custom 2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9624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5777026" y="3657600"/>
            <a:ext cx="936522" cy="830997"/>
            <a:chOff x="5777026" y="2370308"/>
            <a:chExt cx="936522" cy="830997"/>
          </a:xfrm>
        </p:grpSpPr>
        <p:sp>
          <p:nvSpPr>
            <p:cNvPr id="23" name="Rectangle 22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4" name="Rectangle 23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5" name="Rectangle 24"/>
          <p:cNvSpPr/>
          <p:nvPr/>
        </p:nvSpPr>
        <p:spPr>
          <a:xfrm>
            <a:off x="6891801" y="37798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6" name="Content Placeholder 2"/>
          <p:cNvSpPr txBox="1">
            <a:spLocks/>
          </p:cNvSpPr>
          <p:nvPr/>
        </p:nvSpPr>
        <p:spPr>
          <a:xfrm>
            <a:off x="1295400" y="44165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13</a:t>
            </a:r>
          </a:p>
        </p:txBody>
      </p:sp>
      <p:sp>
        <p:nvSpPr>
          <p:cNvPr id="27" name="Action Button: Custom 2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572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8" name="Action Button: Custom 2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572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29" name="Group 28"/>
          <p:cNvGrpSpPr/>
          <p:nvPr/>
        </p:nvGrpSpPr>
        <p:grpSpPr>
          <a:xfrm>
            <a:off x="5777026" y="4274403"/>
            <a:ext cx="936522" cy="830997"/>
            <a:chOff x="5777026" y="2370308"/>
            <a:chExt cx="936522" cy="830997"/>
          </a:xfrm>
        </p:grpSpPr>
        <p:sp>
          <p:nvSpPr>
            <p:cNvPr id="30" name="Rectangle 2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1" name="Rectangle 3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2" name="Rectangle 31"/>
          <p:cNvSpPr/>
          <p:nvPr/>
        </p:nvSpPr>
        <p:spPr>
          <a:xfrm>
            <a:off x="6891801" y="43966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3" name="Content Placeholder 2"/>
          <p:cNvSpPr txBox="1">
            <a:spLocks/>
          </p:cNvSpPr>
          <p:nvPr/>
        </p:nvSpPr>
        <p:spPr>
          <a:xfrm>
            <a:off x="1295400" y="4953000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1008</a:t>
            </a:r>
          </a:p>
        </p:txBody>
      </p:sp>
      <p:sp>
        <p:nvSpPr>
          <p:cNvPr id="34" name="Action Button: Custom 3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5" name="Action Button: Custom 3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36" name="Group 35"/>
          <p:cNvGrpSpPr/>
          <p:nvPr/>
        </p:nvGrpSpPr>
        <p:grpSpPr>
          <a:xfrm>
            <a:off x="5777026" y="4884003"/>
            <a:ext cx="936522" cy="830997"/>
            <a:chOff x="5777026" y="2370308"/>
            <a:chExt cx="936522" cy="830997"/>
          </a:xfrm>
        </p:grpSpPr>
        <p:sp>
          <p:nvSpPr>
            <p:cNvPr id="37" name="Rectangle 3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8" name="Rectangle 3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9" name="Rectangle 38"/>
          <p:cNvSpPr/>
          <p:nvPr/>
        </p:nvSpPr>
        <p:spPr>
          <a:xfrm>
            <a:off x="6891801" y="50062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3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" fill="hold">
                      <p:stCondLst>
                        <p:cond delay="0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3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4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 animBg="1"/>
      <p:bldP spid="7" grpId="0" animBg="1"/>
      <p:bldP spid="11" grpId="0"/>
      <p:bldP spid="12" grpId="0"/>
      <p:bldP spid="13" grpId="0" animBg="1"/>
      <p:bldP spid="14" grpId="0" animBg="1"/>
      <p:bldP spid="18" grpId="0"/>
      <p:bldP spid="19" grpId="0"/>
      <p:bldP spid="20" grpId="0" animBg="1"/>
      <p:bldP spid="21" grpId="0" animBg="1"/>
      <p:bldP spid="25" grpId="0"/>
      <p:bldP spid="26" grpId="0"/>
      <p:bldP spid="27" grpId="0" animBg="1"/>
      <p:bldP spid="28" grpId="0" animBg="1"/>
      <p:bldP spid="32" grpId="0"/>
      <p:bldP spid="33" grpId="0"/>
      <p:bldP spid="34" grpId="0" animBg="1"/>
      <p:bldP spid="35" grpId="0" animBg="1"/>
      <p:bldP spid="3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Divisible by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Add up the digits of the number</a:t>
            </a:r>
          </a:p>
          <a:p>
            <a:r>
              <a:rPr lang="en-US" dirty="0" smtClean="0"/>
              <a:t>If that number is divisible by 3, then the original number is</a:t>
            </a:r>
          </a:p>
          <a:p>
            <a:r>
              <a:rPr lang="en-US" dirty="0" smtClean="0"/>
              <a:t>If your sum is still a big number, continue to add the digits</a:t>
            </a:r>
          </a:p>
          <a:p>
            <a:pPr algn="ctr">
              <a:buFontTx/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486400"/>
            <a:ext cx="8183880" cy="990600"/>
          </a:xfrm>
        </p:spPr>
        <p:txBody>
          <a:bodyPr>
            <a:normAutofit fontScale="90000"/>
          </a:bodyPr>
          <a:lstStyle/>
          <a:p>
            <a:pPr lvl="0"/>
            <a:r>
              <a:rPr lang="en-US" dirty="0" smtClean="0"/>
              <a:t>Dividing by 3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7" name="Rectangle 21"/>
          <p:cNvSpPr>
            <a:spLocks noChangeArrowheads="1"/>
          </p:cNvSpPr>
          <p:nvPr/>
        </p:nvSpPr>
        <p:spPr bwMode="auto">
          <a:xfrm>
            <a:off x="0" y="381001"/>
            <a:ext cx="6629400" cy="421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l">
              <a:spcBef>
                <a:spcPct val="20000"/>
              </a:spcBef>
              <a:buFontTx/>
              <a:buChar char="•"/>
            </a:pPr>
            <a:r>
              <a:rPr lang="en-US" sz="2800" b="1" dirty="0"/>
              <a:t>For example, </a:t>
            </a:r>
            <a:r>
              <a:rPr lang="en-US" sz="2800" b="1" dirty="0" smtClean="0"/>
              <a:t>the </a:t>
            </a:r>
            <a:r>
              <a:rPr lang="en-US" sz="2800" b="1" dirty="0"/>
              <a:t>number</a:t>
            </a:r>
          </a:p>
        </p:txBody>
      </p:sp>
      <p:sp>
        <p:nvSpPr>
          <p:cNvPr id="12" name="Rectangle 22"/>
          <p:cNvSpPr>
            <a:spLocks noChangeArrowheads="1"/>
          </p:cNvSpPr>
          <p:nvPr/>
        </p:nvSpPr>
        <p:spPr bwMode="auto">
          <a:xfrm>
            <a:off x="228600" y="2362200"/>
            <a:ext cx="8839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>
              <a:spcBef>
                <a:spcPct val="20000"/>
              </a:spcBef>
            </a:pPr>
            <a:r>
              <a:rPr lang="en-US" b="1" dirty="0"/>
              <a:t>b</a:t>
            </a:r>
            <a:r>
              <a:rPr lang="en-US" b="1" dirty="0" smtClean="0"/>
              <a:t>) Is the </a:t>
            </a:r>
            <a:r>
              <a:rPr lang="en-US" b="1" dirty="0"/>
              <a:t>number </a:t>
            </a:r>
            <a:r>
              <a:rPr lang="en-US" b="1" dirty="0" smtClean="0"/>
              <a:t>divisible </a:t>
            </a:r>
            <a:r>
              <a:rPr lang="en-US" b="1" dirty="0"/>
              <a:t>by </a:t>
            </a:r>
            <a:r>
              <a:rPr lang="en-US" b="1" dirty="0" smtClean="0"/>
              <a:t>3?</a:t>
            </a:r>
            <a:endParaRPr lang="en-US" b="1" dirty="0"/>
          </a:p>
          <a:p>
            <a:pPr marL="342900" indent="-342900" algn="l">
              <a:spcBef>
                <a:spcPct val="20000"/>
              </a:spcBef>
            </a:pPr>
            <a:endParaRPr lang="en-US" sz="2800" b="1" dirty="0"/>
          </a:p>
        </p:txBody>
      </p:sp>
      <p:sp>
        <p:nvSpPr>
          <p:cNvPr id="13" name="Rectangle 23"/>
          <p:cNvSpPr>
            <a:spLocks noChangeArrowheads="1"/>
          </p:cNvSpPr>
          <p:nvPr/>
        </p:nvSpPr>
        <p:spPr bwMode="auto">
          <a:xfrm>
            <a:off x="228600" y="3505200"/>
            <a:ext cx="86106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>
              <a:spcBef>
                <a:spcPct val="20000"/>
              </a:spcBef>
            </a:pPr>
            <a:r>
              <a:rPr lang="en-US" b="1" dirty="0" smtClean="0"/>
              <a:t>c) If the </a:t>
            </a:r>
            <a:r>
              <a:rPr lang="en-US" b="1" dirty="0"/>
              <a:t>sum is still a big number, continue </a:t>
            </a:r>
            <a:r>
              <a:rPr lang="en-US" b="1" dirty="0" smtClean="0"/>
              <a:t>adding </a:t>
            </a:r>
            <a:r>
              <a:rPr lang="en-US" b="1" dirty="0"/>
              <a:t>the digits</a:t>
            </a:r>
          </a:p>
          <a:p>
            <a:pPr marL="342900" indent="-342900" algn="l">
              <a:spcBef>
                <a:spcPct val="20000"/>
              </a:spcBef>
            </a:pPr>
            <a:endParaRPr lang="en-US" sz="2800" b="1" dirty="0"/>
          </a:p>
        </p:txBody>
      </p:sp>
      <p:sp>
        <p:nvSpPr>
          <p:cNvPr id="14" name="Rectangle 24"/>
          <p:cNvSpPr>
            <a:spLocks noChangeArrowheads="1"/>
          </p:cNvSpPr>
          <p:nvPr/>
        </p:nvSpPr>
        <p:spPr bwMode="auto">
          <a:xfrm>
            <a:off x="228600" y="1295400"/>
            <a:ext cx="5410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742950" lvl="1" indent="-285750" algn="l">
              <a:spcBef>
                <a:spcPct val="20000"/>
              </a:spcBef>
            </a:pPr>
            <a:r>
              <a:rPr lang="en-US" b="1" dirty="0" smtClean="0"/>
              <a:t>a) Add </a:t>
            </a:r>
            <a:r>
              <a:rPr lang="en-US" b="1" dirty="0"/>
              <a:t>up the digits of the </a:t>
            </a:r>
            <a:r>
              <a:rPr lang="en-US" b="1" dirty="0" smtClean="0"/>
              <a:t>number</a:t>
            </a:r>
          </a:p>
        </p:txBody>
      </p:sp>
      <p:grpSp>
        <p:nvGrpSpPr>
          <p:cNvPr id="15" name="Group 35"/>
          <p:cNvGrpSpPr>
            <a:grpSpLocks/>
          </p:cNvGrpSpPr>
          <p:nvPr/>
        </p:nvGrpSpPr>
        <p:grpSpPr bwMode="auto">
          <a:xfrm>
            <a:off x="1981200" y="1609133"/>
            <a:ext cx="1017588" cy="769939"/>
            <a:chOff x="3072" y="1200"/>
            <a:chExt cx="641" cy="485"/>
          </a:xfrm>
        </p:grpSpPr>
        <p:sp>
          <p:nvSpPr>
            <p:cNvPr id="16" name="Text Box 5"/>
            <p:cNvSpPr txBox="1">
              <a:spLocks noChangeArrowheads="1"/>
            </p:cNvSpPr>
            <p:nvPr/>
          </p:nvSpPr>
          <p:spPr bwMode="auto">
            <a:xfrm>
              <a:off x="3072" y="1200"/>
              <a:ext cx="29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400" b="1" dirty="0" smtClean="0">
                  <a:solidFill>
                    <a:srgbClr val="FFFF00"/>
                  </a:solidFill>
                  <a:latin typeface="AmerType Md BT" pitchFamily="18" charset="0"/>
                </a:rPr>
                <a:t>1</a:t>
              </a:r>
              <a:endParaRPr lang="en-US" sz="4400" b="1" dirty="0">
                <a:solidFill>
                  <a:srgbClr val="FFFF00"/>
                </a:solidFill>
                <a:latin typeface="AmerType Md BT" pitchFamily="18" charset="0"/>
              </a:endParaRPr>
            </a:p>
          </p:txBody>
        </p:sp>
        <p:sp>
          <p:nvSpPr>
            <p:cNvPr id="17" name="Text Box 6"/>
            <p:cNvSpPr txBox="1">
              <a:spLocks noChangeArrowheads="1"/>
            </p:cNvSpPr>
            <p:nvPr/>
          </p:nvSpPr>
          <p:spPr bwMode="auto">
            <a:xfrm>
              <a:off x="3394" y="1200"/>
              <a:ext cx="319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400" b="1" dirty="0">
                  <a:solidFill>
                    <a:srgbClr val="FFFF00"/>
                  </a:solidFill>
                  <a:latin typeface="AmerType Md BT" pitchFamily="18" charset="0"/>
                </a:rPr>
                <a:t>+</a:t>
              </a:r>
            </a:p>
          </p:txBody>
        </p:sp>
      </p:grpSp>
      <p:grpSp>
        <p:nvGrpSpPr>
          <p:cNvPr id="18" name="Group 36"/>
          <p:cNvGrpSpPr>
            <a:grpSpLocks/>
          </p:cNvGrpSpPr>
          <p:nvPr/>
        </p:nvGrpSpPr>
        <p:grpSpPr bwMode="auto">
          <a:xfrm>
            <a:off x="3073400" y="1609133"/>
            <a:ext cx="1017588" cy="769939"/>
            <a:chOff x="3760" y="1200"/>
            <a:chExt cx="641" cy="485"/>
          </a:xfrm>
        </p:grpSpPr>
        <p:sp>
          <p:nvSpPr>
            <p:cNvPr id="19" name="Text Box 7"/>
            <p:cNvSpPr txBox="1">
              <a:spLocks noChangeArrowheads="1"/>
            </p:cNvSpPr>
            <p:nvPr/>
          </p:nvSpPr>
          <p:spPr bwMode="auto">
            <a:xfrm>
              <a:off x="3760" y="1200"/>
              <a:ext cx="29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400" b="1" dirty="0" smtClean="0">
                  <a:solidFill>
                    <a:srgbClr val="FFFF00"/>
                  </a:solidFill>
                  <a:latin typeface="AmerType Md BT" pitchFamily="18" charset="0"/>
                </a:rPr>
                <a:t>9</a:t>
              </a:r>
              <a:endParaRPr lang="en-US" sz="4400" b="1" dirty="0">
                <a:solidFill>
                  <a:srgbClr val="FFFF00"/>
                </a:solidFill>
                <a:latin typeface="AmerType Md BT" pitchFamily="18" charset="0"/>
              </a:endParaRPr>
            </a:p>
          </p:txBody>
        </p:sp>
        <p:sp>
          <p:nvSpPr>
            <p:cNvPr id="20" name="Text Box 8"/>
            <p:cNvSpPr txBox="1">
              <a:spLocks noChangeArrowheads="1"/>
            </p:cNvSpPr>
            <p:nvPr/>
          </p:nvSpPr>
          <p:spPr bwMode="auto">
            <a:xfrm>
              <a:off x="4082" y="1200"/>
              <a:ext cx="319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400" b="1">
                  <a:solidFill>
                    <a:srgbClr val="FFFF00"/>
                  </a:solidFill>
                  <a:latin typeface="AmerType Md BT" pitchFamily="18" charset="0"/>
                </a:rPr>
                <a:t>+</a:t>
              </a:r>
            </a:p>
          </p:txBody>
        </p:sp>
      </p:grpSp>
      <p:grpSp>
        <p:nvGrpSpPr>
          <p:cNvPr id="21" name="Group 37"/>
          <p:cNvGrpSpPr>
            <a:grpSpLocks/>
          </p:cNvGrpSpPr>
          <p:nvPr/>
        </p:nvGrpSpPr>
        <p:grpSpPr bwMode="auto">
          <a:xfrm>
            <a:off x="4165600" y="1609133"/>
            <a:ext cx="1017588" cy="769939"/>
            <a:chOff x="4448" y="1200"/>
            <a:chExt cx="641" cy="485"/>
          </a:xfrm>
        </p:grpSpPr>
        <p:sp>
          <p:nvSpPr>
            <p:cNvPr id="22" name="Text Box 9"/>
            <p:cNvSpPr txBox="1">
              <a:spLocks noChangeArrowheads="1"/>
            </p:cNvSpPr>
            <p:nvPr/>
          </p:nvSpPr>
          <p:spPr bwMode="auto">
            <a:xfrm>
              <a:off x="4448" y="1200"/>
              <a:ext cx="294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400" b="1" dirty="0">
                  <a:solidFill>
                    <a:srgbClr val="FFFF00"/>
                  </a:solidFill>
                  <a:latin typeface="AmerType Md BT" pitchFamily="18" charset="0"/>
                </a:rPr>
                <a:t>8</a:t>
              </a:r>
            </a:p>
          </p:txBody>
        </p:sp>
        <p:sp>
          <p:nvSpPr>
            <p:cNvPr id="23" name="Text Box 10"/>
            <p:cNvSpPr txBox="1">
              <a:spLocks noChangeArrowheads="1"/>
            </p:cNvSpPr>
            <p:nvPr/>
          </p:nvSpPr>
          <p:spPr bwMode="auto">
            <a:xfrm>
              <a:off x="4770" y="1200"/>
              <a:ext cx="319" cy="48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l"/>
              <a:r>
                <a:rPr lang="en-US" sz="4400" b="1">
                  <a:solidFill>
                    <a:srgbClr val="FFFF00"/>
                  </a:solidFill>
                  <a:latin typeface="AmerType Md BT" pitchFamily="18" charset="0"/>
                </a:rPr>
                <a:t>=</a:t>
              </a:r>
            </a:p>
          </p:txBody>
        </p:sp>
      </p:grpSp>
      <p:sp>
        <p:nvSpPr>
          <p:cNvPr id="24" name="Text Box 11"/>
          <p:cNvSpPr txBox="1">
            <a:spLocks noChangeArrowheads="1"/>
          </p:cNvSpPr>
          <p:nvPr/>
        </p:nvSpPr>
        <p:spPr bwMode="auto">
          <a:xfrm>
            <a:off x="5029200" y="1524000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5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merType Md BT" pitchFamily="18" charset="0"/>
              </a:rPr>
              <a:t>18</a:t>
            </a:r>
          </a:p>
        </p:txBody>
      </p:sp>
      <p:sp>
        <p:nvSpPr>
          <p:cNvPr id="25" name="Text Box 45"/>
          <p:cNvSpPr txBox="1">
            <a:spLocks noChangeArrowheads="1"/>
          </p:cNvSpPr>
          <p:nvPr/>
        </p:nvSpPr>
        <p:spPr bwMode="auto">
          <a:xfrm>
            <a:off x="1950001" y="2743200"/>
            <a:ext cx="547643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18</a:t>
            </a:r>
            <a:r>
              <a:rPr lang="en-US" sz="4400" dirty="0" smtClean="0"/>
              <a:t> is divisible </a:t>
            </a:r>
            <a:r>
              <a:rPr lang="en-US" sz="4400" dirty="0"/>
              <a:t>by </a:t>
            </a:r>
            <a:r>
              <a:rPr lang="en-US" sz="4400" dirty="0" smtClean="0">
                <a:solidFill>
                  <a:srgbClr val="FFFF00"/>
                </a:solidFill>
              </a:rPr>
              <a:t>3</a:t>
            </a:r>
            <a:endParaRPr lang="en-US" sz="4400" dirty="0"/>
          </a:p>
        </p:txBody>
      </p:sp>
      <p:sp>
        <p:nvSpPr>
          <p:cNvPr id="26" name="Text Box 46"/>
          <p:cNvSpPr txBox="1">
            <a:spLocks noChangeArrowheads="1"/>
          </p:cNvSpPr>
          <p:nvPr/>
        </p:nvSpPr>
        <p:spPr bwMode="auto">
          <a:xfrm>
            <a:off x="2057400" y="3810000"/>
            <a:ext cx="2239716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b="1" dirty="0">
                <a:solidFill>
                  <a:srgbClr val="FFFF00"/>
                </a:solidFill>
                <a:latin typeface="AmerType Md BT" pitchFamily="18" charset="0"/>
              </a:rPr>
              <a:t>1 + 8 = </a:t>
            </a:r>
            <a:r>
              <a:rPr lang="en-US" sz="4400" b="1" dirty="0">
                <a:solidFill>
                  <a:schemeClr val="accent4">
                    <a:lumMod val="60000"/>
                    <a:lumOff val="40000"/>
                  </a:schemeClr>
                </a:solidFill>
                <a:latin typeface="AmerType Md BT" pitchFamily="18" charset="0"/>
              </a:rPr>
              <a:t>9</a:t>
            </a:r>
          </a:p>
        </p:txBody>
      </p:sp>
      <p:sp>
        <p:nvSpPr>
          <p:cNvPr id="27" name="Text Box 47"/>
          <p:cNvSpPr txBox="1">
            <a:spLocks noChangeArrowheads="1"/>
          </p:cNvSpPr>
          <p:nvPr/>
        </p:nvSpPr>
        <p:spPr bwMode="auto">
          <a:xfrm>
            <a:off x="1981200" y="4488359"/>
            <a:ext cx="5117363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9</a:t>
            </a:r>
            <a:r>
              <a:rPr lang="en-US" sz="4400" dirty="0" smtClean="0"/>
              <a:t> is divisible </a:t>
            </a:r>
            <a:r>
              <a:rPr lang="en-US" sz="4400" dirty="0"/>
              <a:t>by </a:t>
            </a:r>
            <a:r>
              <a:rPr lang="en-US" sz="4400" dirty="0" smtClean="0">
                <a:solidFill>
                  <a:srgbClr val="FFFF00"/>
                </a:solidFill>
              </a:rPr>
              <a:t>3</a:t>
            </a:r>
            <a:endParaRPr lang="en-US" sz="4400" dirty="0"/>
          </a:p>
        </p:txBody>
      </p:sp>
      <p:sp>
        <p:nvSpPr>
          <p:cNvPr id="28" name="Text Box 16"/>
          <p:cNvSpPr txBox="1">
            <a:spLocks noChangeArrowheads="1"/>
          </p:cNvSpPr>
          <p:nvPr/>
        </p:nvSpPr>
        <p:spPr bwMode="auto">
          <a:xfrm>
            <a:off x="6182744" y="304800"/>
            <a:ext cx="56773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AmerType Md BT" pitchFamily="18" charset="0"/>
              </a:rPr>
              <a:t>9</a:t>
            </a:r>
            <a:endParaRPr lang="en-US" sz="4400" b="1" dirty="0">
              <a:solidFill>
                <a:srgbClr val="FFFF00"/>
              </a:solidFill>
              <a:latin typeface="AmerType Md BT" pitchFamily="18" charset="0"/>
            </a:endParaRPr>
          </a:p>
        </p:txBody>
      </p:sp>
      <p:sp>
        <p:nvSpPr>
          <p:cNvPr id="29" name="Text Box 14"/>
          <p:cNvSpPr txBox="1">
            <a:spLocks noChangeArrowheads="1"/>
          </p:cNvSpPr>
          <p:nvPr/>
        </p:nvSpPr>
        <p:spPr bwMode="auto">
          <a:xfrm>
            <a:off x="5791200" y="304800"/>
            <a:ext cx="466794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l"/>
            <a:r>
              <a:rPr lang="en-US" sz="4400" b="1" dirty="0" smtClean="0">
                <a:solidFill>
                  <a:srgbClr val="FFFF00"/>
                </a:solidFill>
                <a:latin typeface="AmerType Md BT" pitchFamily="18" charset="0"/>
              </a:rPr>
              <a:t>1</a:t>
            </a:r>
            <a:endParaRPr lang="en-US" sz="4400" b="1" dirty="0">
              <a:solidFill>
                <a:srgbClr val="FFFF00"/>
              </a:solidFill>
              <a:latin typeface="AmerType Md BT" pitchFamily="18" charset="0"/>
            </a:endParaRPr>
          </a:p>
        </p:txBody>
      </p:sp>
      <p:sp>
        <p:nvSpPr>
          <p:cNvPr id="30" name="Text Box 18"/>
          <p:cNvSpPr txBox="1">
            <a:spLocks noChangeArrowheads="1"/>
          </p:cNvSpPr>
          <p:nvPr/>
        </p:nvSpPr>
        <p:spPr bwMode="auto">
          <a:xfrm>
            <a:off x="6574288" y="304800"/>
            <a:ext cx="670519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4400" b="1" dirty="0">
                <a:solidFill>
                  <a:srgbClr val="FFFF00"/>
                </a:solidFill>
                <a:latin typeface="AmerType Md BT" pitchFamily="18" charset="0"/>
              </a:rPr>
              <a:t>8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 autoUpdateAnimBg="0"/>
      <p:bldP spid="13" grpId="0" build="p" autoUpdateAnimBg="0"/>
      <p:bldP spid="14" grpId="0" build="p" autoUpdateAnimBg="0"/>
      <p:bldP spid="24" grpId="0" autoUpdateAnimBg="0"/>
      <p:bldP spid="25" grpId="0" autoUpdateAnimBg="0"/>
      <p:bldP spid="26" grpId="0" autoUpdateAnimBg="0"/>
      <p:bldP spid="27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52578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3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0668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3?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28956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95400" y="21305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154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286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2860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5777026" y="1913108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035314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295400" y="27401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141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894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894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5777026" y="2598003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27202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295400" y="3352800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279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4970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4970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5777026" y="3200400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3226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295400" y="39584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1022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1148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1148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2"/>
          <p:cNvGrpSpPr/>
          <p:nvPr/>
        </p:nvGrpSpPr>
        <p:grpSpPr>
          <a:xfrm>
            <a:off x="5777026" y="3817203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39394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295400" y="45680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1722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7234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7234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39"/>
          <p:cNvGrpSpPr/>
          <p:nvPr/>
        </p:nvGrpSpPr>
        <p:grpSpPr>
          <a:xfrm>
            <a:off x="5777026" y="4426803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45490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5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1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" fill="hold">
                      <p:stCondLst>
                        <p:cond delay="0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7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7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" fill="hold">
                      <p:stCondLst>
                        <p:cond delay="0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1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" fill="hold">
                      <p:stCondLst>
                        <p:cond delay="0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1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2" fill="hold">
                      <p:stCondLst>
                        <p:cond delay="0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96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7" fill="hold">
                      <p:stCondLst>
                        <p:cond delay="0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1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2" fill="hold">
                      <p:stCondLst>
                        <p:cond delay="0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06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7" fill="hold">
                      <p:stCondLst>
                        <p:cond delay="0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1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2" fill="hold">
                      <p:stCondLst>
                        <p:cond delay="0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Oval 47"/>
          <p:cNvSpPr/>
          <p:nvPr/>
        </p:nvSpPr>
        <p:spPr>
          <a:xfrm>
            <a:off x="3886200" y="1676400"/>
            <a:ext cx="1143000" cy="10668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the last 2 digits together are divisible by 4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9144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Example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4" name="Content Placeholder 2"/>
          <p:cNvSpPr txBox="1">
            <a:spLocks/>
          </p:cNvSpPr>
          <p:nvPr/>
        </p:nvSpPr>
        <p:spPr>
          <a:xfrm>
            <a:off x="2819400" y="1749552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5" name="Content Placeholder 2"/>
          <p:cNvSpPr txBox="1">
            <a:spLocks/>
          </p:cNvSpPr>
          <p:nvPr/>
        </p:nvSpPr>
        <p:spPr>
          <a:xfrm>
            <a:off x="3276600" y="1752600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" name="Content Placeholder 2"/>
          <p:cNvSpPr txBox="1">
            <a:spLocks/>
          </p:cNvSpPr>
          <p:nvPr/>
        </p:nvSpPr>
        <p:spPr>
          <a:xfrm>
            <a:off x="3810000" y="1749552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7" name="Content Placeholder 2"/>
          <p:cNvSpPr txBox="1">
            <a:spLocks/>
          </p:cNvSpPr>
          <p:nvPr/>
        </p:nvSpPr>
        <p:spPr>
          <a:xfrm>
            <a:off x="4343400" y="1752600"/>
            <a:ext cx="762000" cy="612648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endParaRPr kumimoji="0" lang="en-US" sz="4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9" name="Content Placeholder 2"/>
          <p:cNvSpPr txBox="1">
            <a:spLocks/>
          </p:cNvSpPr>
          <p:nvPr/>
        </p:nvSpPr>
        <p:spPr>
          <a:xfrm>
            <a:off x="2819400" y="2819400"/>
            <a:ext cx="4191000" cy="106680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24 ÷ 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</a:t>
            </a:r>
            <a:r>
              <a:rPr kumimoji="0" lang="en-US" sz="4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= 6</a:t>
            </a:r>
          </a:p>
        </p:txBody>
      </p:sp>
      <p:sp>
        <p:nvSpPr>
          <p:cNvPr id="50" name="Rectangle 49"/>
          <p:cNvSpPr/>
          <p:nvPr/>
        </p:nvSpPr>
        <p:spPr>
          <a:xfrm>
            <a:off x="381000" y="4114800"/>
            <a:ext cx="873540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265176" lvl="0" indent="-265176">
              <a:spcBef>
                <a:spcPts val="250"/>
              </a:spcBef>
              <a:buClr>
                <a:schemeClr val="accent1"/>
              </a:buClr>
              <a:buSzPct val="80000"/>
              <a:defRPr/>
            </a:pPr>
            <a:r>
              <a:rPr lang="en-US" sz="4000" dirty="0" smtClean="0"/>
              <a:t>Therefore; </a:t>
            </a:r>
            <a:r>
              <a:rPr lang="en-US" sz="4000" dirty="0"/>
              <a:t>1524 is divisible by 4.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9" dur="1" fill="hold"/>
                                        <p:tgtEl>
                                          <p:spTgt spid="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0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5" dur="1" fill="hold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6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8" dur="1" fill="hold"/>
                                        <p:tgtEl>
                                          <p:spTgt spid="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8" dur="1" fill="hold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2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3" presetClass="emph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4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BBC71D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2" grpId="0"/>
      <p:bldP spid="3" grpId="0" build="p"/>
      <p:bldP spid="5" grpId="0"/>
      <p:bldP spid="44" grpId="0" build="p"/>
      <p:bldP spid="45" grpId="0" build="p"/>
      <p:bldP spid="46" grpId="0" build="p"/>
      <p:bldP spid="47" grpId="0" build="p"/>
      <p:bldP spid="49" grpId="0" build="p"/>
      <p:bldP spid="50" grpId="0"/>
      <p:bldP spid="50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1876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If the last 2 digits together are divisible by 4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533400" y="15240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4?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9144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447800" y="227789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462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430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430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5777026" y="2057400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1796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447800" y="28835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635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0398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0398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5777026" y="2742295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28645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447800" y="3485936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1332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641384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641384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5777026" y="3344692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466898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447800" y="41027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56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2581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2581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2"/>
          <p:cNvGrpSpPr/>
          <p:nvPr/>
        </p:nvGrpSpPr>
        <p:grpSpPr>
          <a:xfrm>
            <a:off x="5777026" y="3961495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40837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447800" y="4712339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1208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8677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867787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39"/>
          <p:cNvGrpSpPr/>
          <p:nvPr/>
        </p:nvGrpSpPr>
        <p:grpSpPr>
          <a:xfrm>
            <a:off x="5777026" y="4571095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4693301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1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6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7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" fill="hold">
                      <p:stCondLst>
                        <p:cond delay="0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3" fill="hold">
                      <p:stCondLst>
                        <p:cond delay="0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7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8" fill="hold">
                      <p:stCondLst>
                        <p:cond delay="0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8" fill="hold">
                      <p:stCondLst>
                        <p:cond delay="0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2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3" fill="hold">
                      <p:stCondLst>
                        <p:cond delay="0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7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8" fill="hold">
                      <p:stCondLst>
                        <p:cond delay="0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3" fill="hold">
                      <p:stCondLst>
                        <p:cond delay="0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7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8" fill="hold">
                      <p:stCondLst>
                        <p:cond delay="0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5334000"/>
            <a:ext cx="8183880" cy="701040"/>
          </a:xfrm>
        </p:spPr>
        <p:txBody>
          <a:bodyPr/>
          <a:lstStyle/>
          <a:p>
            <a:r>
              <a:rPr lang="en-US" dirty="0" smtClean="0"/>
              <a:t>Dividing </a:t>
            </a:r>
            <a:r>
              <a:rPr lang="en-US" dirty="0" smtClean="0"/>
              <a:t>by 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612648"/>
          </a:xfrm>
        </p:spPr>
        <p:txBody>
          <a:bodyPr/>
          <a:lstStyle/>
          <a:p>
            <a:r>
              <a:rPr lang="en-US" dirty="0" smtClean="0"/>
              <a:t>If the number ends in 5 or 0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905000"/>
            <a:ext cx="818388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Are these numbers divisible by 5?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048000" y="1143000"/>
            <a:ext cx="3352800" cy="70104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Try these.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524000" y="2587752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300</a:t>
            </a:r>
          </a:p>
        </p:txBody>
      </p:sp>
      <p:sp>
        <p:nvSpPr>
          <p:cNvPr id="9" name="Action Button: Custom 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27432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0" name="Action Button: Custom 9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2743200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7" name="Group 13"/>
          <p:cNvGrpSpPr/>
          <p:nvPr/>
        </p:nvGrpSpPr>
        <p:grpSpPr>
          <a:xfrm>
            <a:off x="5777026" y="2370308"/>
            <a:ext cx="936522" cy="830997"/>
            <a:chOff x="5777026" y="2370308"/>
            <a:chExt cx="936522" cy="830997"/>
          </a:xfrm>
        </p:grpSpPr>
        <p:sp>
          <p:nvSpPr>
            <p:cNvPr id="12" name="Rectangle 11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15" name="Rectangle 14"/>
          <p:cNvSpPr/>
          <p:nvPr/>
        </p:nvSpPr>
        <p:spPr>
          <a:xfrm>
            <a:off x="6891801" y="2492514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16" name="Content Placeholder 2"/>
          <p:cNvSpPr txBox="1">
            <a:spLocks/>
          </p:cNvSpPr>
          <p:nvPr/>
        </p:nvSpPr>
        <p:spPr>
          <a:xfrm>
            <a:off x="1524000" y="31964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5035</a:t>
            </a:r>
          </a:p>
        </p:txBody>
      </p:sp>
      <p:sp>
        <p:nvSpPr>
          <p:cNvPr id="17" name="Action Button: Custom 16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18" name="Action Button: Custom 1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3518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8" name="Group 18"/>
          <p:cNvGrpSpPr/>
          <p:nvPr/>
        </p:nvGrpSpPr>
        <p:grpSpPr>
          <a:xfrm>
            <a:off x="5777026" y="3055203"/>
            <a:ext cx="936522" cy="830997"/>
            <a:chOff x="5777026" y="2370308"/>
            <a:chExt cx="936522" cy="830997"/>
          </a:xfrm>
        </p:grpSpPr>
        <p:sp>
          <p:nvSpPr>
            <p:cNvPr id="20" name="Rectangle 19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1" name="Rectangle 20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2" name="Rectangle 21"/>
          <p:cNvSpPr/>
          <p:nvPr/>
        </p:nvSpPr>
        <p:spPr>
          <a:xfrm>
            <a:off x="6891801" y="31774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23" name="Content Placeholder 2"/>
          <p:cNvSpPr txBox="1">
            <a:spLocks/>
          </p:cNvSpPr>
          <p:nvPr/>
        </p:nvSpPr>
        <p:spPr>
          <a:xfrm>
            <a:off x="1524000" y="3798844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902</a:t>
            </a:r>
          </a:p>
        </p:txBody>
      </p:sp>
      <p:sp>
        <p:nvSpPr>
          <p:cNvPr id="24" name="Action Button: Custom 23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5" name="Action Button: Custom 24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3954292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1" name="Group 25"/>
          <p:cNvGrpSpPr/>
          <p:nvPr/>
        </p:nvGrpSpPr>
        <p:grpSpPr>
          <a:xfrm>
            <a:off x="5777026" y="3657600"/>
            <a:ext cx="936522" cy="830997"/>
            <a:chOff x="5777026" y="2370308"/>
            <a:chExt cx="936522" cy="830997"/>
          </a:xfrm>
        </p:grpSpPr>
        <p:sp>
          <p:nvSpPr>
            <p:cNvPr id="27" name="Rectangle 26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28" name="Rectangle 27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891801" y="3779806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0" name="Content Placeholder 2"/>
          <p:cNvSpPr txBox="1">
            <a:spLocks/>
          </p:cNvSpPr>
          <p:nvPr/>
        </p:nvSpPr>
        <p:spPr>
          <a:xfrm>
            <a:off x="1524000" y="44156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2205</a:t>
            </a:r>
          </a:p>
        </p:txBody>
      </p:sp>
      <p:sp>
        <p:nvSpPr>
          <p:cNvPr id="31" name="Action Button: Custom 30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2" name="Action Button: Custom 31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45710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4" name="Group 32"/>
          <p:cNvGrpSpPr/>
          <p:nvPr/>
        </p:nvGrpSpPr>
        <p:grpSpPr>
          <a:xfrm>
            <a:off x="5777026" y="4274403"/>
            <a:ext cx="936522" cy="830997"/>
            <a:chOff x="5777026" y="2370308"/>
            <a:chExt cx="936522" cy="830997"/>
          </a:xfrm>
        </p:grpSpPr>
        <p:sp>
          <p:nvSpPr>
            <p:cNvPr id="34" name="Rectangle 33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35" name="Rectangle 34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36" name="Rectangle 35"/>
          <p:cNvSpPr/>
          <p:nvPr/>
        </p:nvSpPr>
        <p:spPr>
          <a:xfrm>
            <a:off x="6891801" y="43966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37" name="Content Placeholder 2"/>
          <p:cNvSpPr txBox="1">
            <a:spLocks/>
          </p:cNvSpPr>
          <p:nvPr/>
        </p:nvSpPr>
        <p:spPr>
          <a:xfrm>
            <a:off x="1524000" y="5025247"/>
            <a:ext cx="4419600" cy="612648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marL="265176" marR="0" lvl="0" indent="-265176" algn="l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Char char=""/>
              <a:tabLst/>
              <a:defRPr/>
            </a:pPr>
            <a:r>
              <a:rPr lang="en-US" sz="2800" dirty="0" smtClean="0"/>
              <a:t>91</a:t>
            </a:r>
          </a:p>
        </p:txBody>
      </p:sp>
      <p:sp>
        <p:nvSpPr>
          <p:cNvPr id="38" name="Action Button: Custom 37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45720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9" name="Action Button: Custom 38">
            <a:hlinkClick r:id="" action="ppaction://noaction" highlightClick="1">
              <a:snd r:embed="rId4" name="suction.wav"/>
            </a:hlinkClick>
          </p:cNvPr>
          <p:cNvSpPr/>
          <p:nvPr/>
        </p:nvSpPr>
        <p:spPr>
          <a:xfrm>
            <a:off x="3124200" y="5180695"/>
            <a:ext cx="914400" cy="304800"/>
          </a:xfrm>
          <a:prstGeom prst="actionButtonBlank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Yes</a:t>
            </a:r>
            <a:endParaRPr lang="en-US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pSp>
        <p:nvGrpSpPr>
          <p:cNvPr id="19" name="Group 39"/>
          <p:cNvGrpSpPr/>
          <p:nvPr/>
        </p:nvGrpSpPr>
        <p:grpSpPr>
          <a:xfrm>
            <a:off x="5777026" y="4884003"/>
            <a:ext cx="936522" cy="830997"/>
            <a:chOff x="5777026" y="2370308"/>
            <a:chExt cx="936522" cy="830997"/>
          </a:xfrm>
        </p:grpSpPr>
        <p:sp>
          <p:nvSpPr>
            <p:cNvPr id="41" name="Rectangle 40"/>
            <p:cNvSpPr/>
            <p:nvPr/>
          </p:nvSpPr>
          <p:spPr>
            <a:xfrm rot="1918089">
              <a:off x="6104086" y="2370308"/>
              <a:ext cx="609462" cy="830997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4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40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  <p:sp>
          <p:nvSpPr>
            <p:cNvPr id="42" name="Rectangle 41"/>
            <p:cNvSpPr/>
            <p:nvPr/>
          </p:nvSpPr>
          <p:spPr>
            <a:xfrm rot="18324821">
              <a:off x="5832478" y="2605678"/>
              <a:ext cx="412316" cy="523220"/>
            </a:xfrm>
            <a:prstGeom prst="rect">
              <a:avLst/>
            </a:prstGeom>
            <a:noFill/>
          </p:spPr>
          <p:txBody>
            <a:bodyPr wrap="square" lIns="91440" tIns="45720" rIns="91440" bIns="45720">
              <a:spAutoFit/>
            </a:bodyPr>
            <a:lstStyle/>
            <a:p>
              <a:pPr algn="ctr"/>
              <a:r>
                <a:rPr lang="en-US" sz="2800" b="1" cap="none" spc="0" dirty="0" smtClean="0">
                  <a:ln w="24500" cmpd="dbl">
                    <a:solidFill>
                      <a:schemeClr val="accent2">
                        <a:shade val="85000"/>
                        <a:satMod val="155000"/>
                      </a:schemeClr>
                    </a:solidFill>
                    <a:prstDash val="solid"/>
                    <a:miter lim="800000"/>
                  </a:ln>
                  <a:gradFill>
                    <a:gsLst>
                      <a:gs pos="10000">
                        <a:schemeClr val="accent2">
                          <a:tint val="10000"/>
                          <a:satMod val="155000"/>
                        </a:schemeClr>
                      </a:gs>
                      <a:gs pos="60000">
                        <a:schemeClr val="accent2">
                          <a:tint val="30000"/>
                          <a:satMod val="155000"/>
                        </a:schemeClr>
                      </a:gs>
                      <a:gs pos="100000">
                        <a:schemeClr val="accent2">
                          <a:tint val="73000"/>
                          <a:satMod val="155000"/>
                        </a:schemeClr>
                      </a:gs>
                    </a:gsLst>
                    <a:lin ang="5400000"/>
                  </a:gradFill>
                  <a:effectLst>
                    <a:outerShdw blurRad="38100" dist="38100" dir="7020000" algn="tl">
                      <a:srgbClr val="000000">
                        <a:alpha val="35000"/>
                      </a:srgbClr>
                    </a:outerShdw>
                  </a:effectLst>
                </a:rPr>
                <a:t>/</a:t>
              </a:r>
              <a:endParaRPr lang="en-US" sz="5400" b="1" cap="none" spc="0" dirty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endParaRPr>
            </a:p>
          </p:txBody>
        </p:sp>
      </p:grpSp>
      <p:sp>
        <p:nvSpPr>
          <p:cNvPr id="43" name="Rectangle 42"/>
          <p:cNvSpPr/>
          <p:nvPr/>
        </p:nvSpPr>
        <p:spPr>
          <a:xfrm>
            <a:off x="6891801" y="5006209"/>
            <a:ext cx="575799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000" b="1" cap="none" spc="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X</a:t>
            </a:r>
            <a:endParaRPr lang="en-US" sz="4000" b="1" cap="none" spc="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1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" fill="hold">
                      <p:stCondLst>
                        <p:cond delay="0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8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88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9" fill="hold">
                      <p:stCondLst>
                        <p:cond delay="0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9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93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4" fill="hold">
                      <p:stCondLst>
                        <p:cond delay="0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0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  <p:seq concurrent="1" nextAc="seek">
              <p:cTn id="103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4" fill="hold">
                      <p:stCondLst>
                        <p:cond delay="0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08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9" fill="hold">
                      <p:stCondLst>
                        <p:cond delay="0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113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4" fill="hold">
                      <p:stCondLst>
                        <p:cond delay="0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18" restart="whenNotActive" fill="hold" evtFilter="cancelBubble" nodeType="interactiveSeq">
                <p:stCondLst>
                  <p:cond evt="onClick" delay="0">
                    <p:tgtEl>
                      <p:spTgt spid="3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9" fill="hold">
                      <p:stCondLst>
                        <p:cond delay="0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37000">
                                        <p:cTn display="0" masterRel="sameClick">
                                          <p:stCondLst>
                                            <p:cond evt="begin" delay="0">
                                              <p:tn val="12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8"/>
                  </p:tgtEl>
                </p:cond>
              </p:nextCondLst>
            </p:seq>
            <p:seq concurrent="1" nextAc="seek">
              <p:cTn id="123" restart="whenNotActive" fill="hold" evtFilter="cancelBubble" nodeType="interactiveSeq">
                <p:stCondLst>
                  <p:cond evt="onClick" delay="0">
                    <p:tgtEl>
                      <p:spTgt spid="3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4" fill="hold">
                      <p:stCondLst>
                        <p:cond delay="0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1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2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9"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4" grpId="0" build="p"/>
      <p:bldP spid="5" grpId="0"/>
      <p:bldP spid="6" grpId="0"/>
      <p:bldP spid="9" grpId="0" animBg="1"/>
      <p:bldP spid="10" grpId="0" animBg="1"/>
      <p:bldP spid="15" grpId="0"/>
      <p:bldP spid="16" grpId="0"/>
      <p:bldP spid="17" grpId="0" animBg="1"/>
      <p:bldP spid="18" grpId="0" animBg="1"/>
      <p:bldP spid="22" grpId="0"/>
      <p:bldP spid="23" grpId="0"/>
      <p:bldP spid="24" grpId="0" animBg="1"/>
      <p:bldP spid="25" grpId="0" animBg="1"/>
      <p:bldP spid="29" grpId="0"/>
      <p:bldP spid="30" grpId="0"/>
      <p:bldP spid="31" grpId="0" animBg="1"/>
      <p:bldP spid="32" grpId="0" animBg="1"/>
      <p:bldP spid="36" grpId="0"/>
      <p:bldP spid="37" grpId="0"/>
      <p:bldP spid="38" grpId="0" animBg="1"/>
      <p:bldP spid="39" grpId="0" animBg="1"/>
      <p:bldP spid="4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191</TotalTime>
  <Words>711</Words>
  <Application>Microsoft Office PowerPoint</Application>
  <PresentationFormat>On-screen Show (4:3)</PresentationFormat>
  <Paragraphs>360</Paragraphs>
  <Slides>19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Aspect</vt:lpstr>
      <vt:lpstr>Divisibility Rules</vt:lpstr>
      <vt:lpstr>Dividing by 1</vt:lpstr>
      <vt:lpstr>Divisible by 2</vt:lpstr>
      <vt:lpstr>Divisible by 3</vt:lpstr>
      <vt:lpstr>Dividing by 3 </vt:lpstr>
      <vt:lpstr>Dividing by 3</vt:lpstr>
      <vt:lpstr>Dividing by 4</vt:lpstr>
      <vt:lpstr>Dividing by 4</vt:lpstr>
      <vt:lpstr>Dividing by 5</vt:lpstr>
      <vt:lpstr>Dividing by 6</vt:lpstr>
      <vt:lpstr>Dividing by 6</vt:lpstr>
      <vt:lpstr>Divisible by 7</vt:lpstr>
      <vt:lpstr>Divisible by 8</vt:lpstr>
      <vt:lpstr>Dividing by 8</vt:lpstr>
      <vt:lpstr>Divisible by 9</vt:lpstr>
      <vt:lpstr>Dividing by 9</vt:lpstr>
      <vt:lpstr>Dividing by 10</vt:lpstr>
      <vt:lpstr>Slide 18</vt:lpstr>
      <vt:lpstr>By Sanny Tendilla Interactive Whiteboard Resources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Divisibility Rules</dc:title>
  <dc:subject>Mathematics</dc:subject>
  <dc:creator>Sanny</dc:creator>
  <cp:keywords>divisibility rules, interactive whiteboard resources, interactive lesson, math lesson, maths</cp:keywords>
  <cp:lastModifiedBy>Sanny</cp:lastModifiedBy>
  <cp:revision>35</cp:revision>
  <dcterms:created xsi:type="dcterms:W3CDTF">2012-04-23T13:59:49Z</dcterms:created>
  <dcterms:modified xsi:type="dcterms:W3CDTF">2012-04-23T17:10:53Z</dcterms:modified>
  <cp:category>Mathematics</cp:category>
</cp:coreProperties>
</file>